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obo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d5164e883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d5164e883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-The purpose of these quotes is to motivate students when they are feeling discouraged or overwhelmed with the amount of tasks they have to do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-As seen on this page, these quotes can be read in the morning when students are </a:t>
            </a:r>
            <a:r>
              <a:rPr lang="en"/>
              <a:t>getting</a:t>
            </a:r>
            <a:r>
              <a:rPr lang="en"/>
              <a:t> ready or on their way to class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Jasmine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d5164e82b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d5164e82b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-This also helps students split their with their academics and times for distress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-This sample schedule has all of the daily tasks that Brian, a freshman CS student, has to complete on a Monday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-There are also time frames of when Brian starts and </a:t>
            </a:r>
            <a:r>
              <a:rPr lang="en">
                <a:solidFill>
                  <a:schemeClr val="dk1"/>
                </a:solidFill>
              </a:rPr>
              <a:t>completes his tasks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-The completed column is where students put a checkmark if they completed their task on that day 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Jasmine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d5164e82b9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d5164e82b9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-We also provided a description telling </a:t>
            </a:r>
            <a:r>
              <a:rPr lang="en"/>
              <a:t>users</a:t>
            </a:r>
            <a:r>
              <a:rPr lang="en"/>
              <a:t> the purpose of these students and the great effects they have on improving students’ mental health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Jasmine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d5164e8838_0_6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d5164e8838_0_6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Jasmine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d5164e82b9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d5164e82b9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Jasmine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d5164e8838_0_6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d5164e8838_0_6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Jasmine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d5164e8838_0_6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d5164e8838_0_6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Jasmine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d5164e82b9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d5164e82b9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d5164e82b9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d5164e82b9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d5164e8838_3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d5164e8838_3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d5164e82b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d5164e82b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d5164e82b9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d5164e82b9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d5164e8838_3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d5164e8838_3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d5164e82b9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d5164e82b9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d5164e82b9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d5164e82b9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cd7ad8548f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cd7ad8548f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cd7ad8548f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cd7ad8548f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d7ad8548f_1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d7ad8548f_1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d5164e82b9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d5164e82b9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d5164e82b9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d5164e82b9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d5164e82b9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d5164e82b9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d5164e82b9_2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d5164e82b9_2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-Reading these quotes can be included in their schedule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Jasmine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>
    <mc:Choice Requires="p14">
      <p:transition spd="slow" p14:dur="1000">
        <p14:gallery dir="l"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1.png"/><Relationship Id="rId4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://www.eatingwell.com/article/7898294/best-plant-post-workout-foods-according-to-dietitians/" TargetMode="External"/><Relationship Id="rId4" Type="http://schemas.openxmlformats.org/officeDocument/2006/relationships/hyperlink" Target="http://www.health.com/food/stress-relieving-foods?slide=5829212e-a7da-48b1-a33c-ccd285a25afb#5829212e-a7da-48b1-a33c-ccd285a25afb" TargetMode="External"/><Relationship Id="rId9" Type="http://schemas.openxmlformats.org/officeDocument/2006/relationships/hyperlink" Target="http://www.therandomvibez.com/1inspirational-quotes-for-students-in-college/" TargetMode="External"/><Relationship Id="rId5" Type="http://schemas.openxmlformats.org/officeDocument/2006/relationships/hyperlink" Target="http://www.thedailymeal.com/drink/5-drinks-reduce-stress-slideshow/slide-3" TargetMode="External"/><Relationship Id="rId6" Type="http://schemas.openxmlformats.org/officeDocument/2006/relationships/hyperlink" Target="http://www.everydayhealth.com/diet-nutrition-pictures/how-to-reduce-stress-with-diet.aspx" TargetMode="External"/><Relationship Id="rId7" Type="http://schemas.openxmlformats.org/officeDocument/2006/relationships/hyperlink" Target="http://www.verywellmind.com/best-stress-relief-products-5087253" TargetMode="External"/><Relationship Id="rId8" Type="http://schemas.openxmlformats.org/officeDocument/2006/relationships/hyperlink" Target="http://www.independence.edu/blog/inspiring-quotes-to-stay-motivated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admissionsly.com/college-student-mental-health-statistics/" TargetMode="External"/><Relationship Id="rId4" Type="http://schemas.openxmlformats.org/officeDocument/2006/relationships/hyperlink" Target="https://www.jedfoundation.org/survey-of-college-student-mental-health-in-2020/" TargetMode="External"/><Relationship Id="rId5" Type="http://schemas.openxmlformats.org/officeDocument/2006/relationships/hyperlink" Target="https://whattobecome.com/blog/college-student-mental-health-statistics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7.png"/><Relationship Id="rId6" Type="http://schemas.openxmlformats.org/officeDocument/2006/relationships/image" Target="../media/image4.png"/><Relationship Id="rId7" Type="http://schemas.openxmlformats.org/officeDocument/2006/relationships/image" Target="../media/image2.png"/><Relationship Id="rId8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3333"/>
              <a:buFont typeface="Arial"/>
              <a:buNone/>
            </a:pPr>
            <a:r>
              <a:rPr i="1" lang="en">
                <a:latin typeface="Arial"/>
                <a:ea typeface="Arial"/>
                <a:cs typeface="Arial"/>
                <a:sym typeface="Arial"/>
              </a:rPr>
              <a:t>Intro to ITWS - Term Project</a:t>
            </a:r>
            <a:endParaRPr b="1" i="1" sz="3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600"/>
              </a:spcAft>
              <a:buClr>
                <a:schemeClr val="dk1"/>
              </a:buClr>
              <a:buSzPct val="33333"/>
              <a:buFont typeface="Arial"/>
              <a:buNone/>
            </a:pPr>
            <a:r>
              <a:rPr b="1" i="1" lang="en" sz="3300">
                <a:latin typeface="Arial"/>
                <a:ea typeface="Arial"/>
                <a:cs typeface="Arial"/>
                <a:sym typeface="Arial"/>
              </a:rPr>
              <a:t>Mental Health for Students</a:t>
            </a:r>
            <a:endParaRPr i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</a:rPr>
              <a:t>By: Jasmine Filawo, Bhavesh Bajaj, James Liu</a:t>
            </a:r>
            <a:endParaRPr i="1">
              <a:solidFill>
                <a:schemeClr val="accent5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06666"/>
                </a:solidFill>
              </a:rPr>
              <a:t>Morning</a:t>
            </a:r>
            <a:r>
              <a:rPr b="1" lang="en">
                <a:solidFill>
                  <a:srgbClr val="E06666"/>
                </a:solidFill>
              </a:rPr>
              <a:t> Quotes</a:t>
            </a:r>
            <a:endParaRPr b="1">
              <a:solidFill>
                <a:srgbClr val="E0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accent5"/>
              </a:solidFill>
            </a:endParaRPr>
          </a:p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 one of the daily quotes page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Includes who said the quote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4000" y="2208550"/>
            <a:ext cx="4938875" cy="2611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199600" y="1074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06666"/>
                </a:solidFill>
              </a:rPr>
              <a:t>Sample Schedule</a:t>
            </a:r>
            <a:endParaRPr b="1">
              <a:solidFill>
                <a:srgbClr val="E06666"/>
              </a:solidFill>
            </a:endParaRPr>
          </a:p>
        </p:txBody>
      </p:sp>
      <p:sp>
        <p:nvSpPr>
          <p:cNvPr id="155" name="Google Shape;155;p23"/>
          <p:cNvSpPr txBox="1"/>
          <p:nvPr>
            <p:ph idx="1" type="body"/>
          </p:nvPr>
        </p:nvSpPr>
        <p:spPr>
          <a:xfrm>
            <a:off x="199600" y="580750"/>
            <a:ext cx="7633200" cy="24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 example of how students can put together their 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schedule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This is a sample schedule helps students get an idea of how they want to organize all the task they need to complete in the day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Brandon’s schedule on a Monday: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6" name="Google Shape;15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4025" y="2052825"/>
            <a:ext cx="4664724" cy="2564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 txBox="1"/>
          <p:nvPr>
            <p:ph type="title"/>
          </p:nvPr>
        </p:nvSpPr>
        <p:spPr>
          <a:xfrm>
            <a:off x="311700" y="8505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06666"/>
                </a:solidFill>
              </a:rPr>
              <a:t>Products for Relaxation</a:t>
            </a:r>
            <a:endParaRPr b="1">
              <a:solidFill>
                <a:srgbClr val="E06666"/>
              </a:solidFill>
            </a:endParaRPr>
          </a:p>
        </p:txBody>
      </p:sp>
      <p:sp>
        <p:nvSpPr>
          <p:cNvPr id="162" name="Google Shape;162;p24"/>
          <p:cNvSpPr txBox="1"/>
          <p:nvPr>
            <p:ph idx="1" type="body"/>
          </p:nvPr>
        </p:nvSpPr>
        <p:spPr>
          <a:xfrm>
            <a:off x="311700" y="6359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 this page there are a variety of products students can purchase to help reduce their stress and improve their mental health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Affordable websites to buy products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Amazon, Barnes &amp; Nobles, Uncommon Goods, etc.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3" name="Google Shape;16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1600" y="2359950"/>
            <a:ext cx="4487153" cy="2473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06666"/>
                </a:solidFill>
              </a:rPr>
              <a:t>Essential Oil Diffuser from Amazon</a:t>
            </a:r>
            <a:endParaRPr b="1">
              <a:solidFill>
                <a:srgbClr val="E0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4700" y="1329137"/>
            <a:ext cx="5742551" cy="3140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/>
          <p:nvPr>
            <p:ph type="title"/>
          </p:nvPr>
        </p:nvSpPr>
        <p:spPr>
          <a:xfrm>
            <a:off x="187125" y="22312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06666"/>
                </a:solidFill>
              </a:rPr>
              <a:t>Food and Drink Products</a:t>
            </a:r>
            <a:endParaRPr b="1">
              <a:solidFill>
                <a:srgbClr val="E06666"/>
              </a:solidFill>
            </a:endParaRPr>
          </a:p>
        </p:txBody>
      </p:sp>
      <p:sp>
        <p:nvSpPr>
          <p:cNvPr id="175" name="Google Shape;175;p26"/>
          <p:cNvSpPr txBox="1"/>
          <p:nvPr>
            <p:ph idx="1" type="body"/>
          </p:nvPr>
        </p:nvSpPr>
        <p:spPr>
          <a:xfrm>
            <a:off x="187125" y="830925"/>
            <a:ext cx="8832300" cy="21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lso a page that provides foods and drinks that will keep students healthy and stressless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Can easily be 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found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at students’ local 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grocery stores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Also explains why these products are healthy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6" name="Google Shape;17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0350" y="2367275"/>
            <a:ext cx="4376448" cy="2404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06666"/>
                </a:solidFill>
              </a:rPr>
              <a:t>Food Products</a:t>
            </a:r>
            <a:endParaRPr/>
          </a:p>
        </p:txBody>
      </p:sp>
      <p:pic>
        <p:nvPicPr>
          <p:cNvPr id="182" name="Google Shape;18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975" y="1017800"/>
            <a:ext cx="6301251" cy="345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06666"/>
                </a:solidFill>
              </a:rPr>
              <a:t>Drink Products</a:t>
            </a:r>
            <a:endParaRPr/>
          </a:p>
        </p:txBody>
      </p:sp>
      <p:pic>
        <p:nvPicPr>
          <p:cNvPr id="188" name="Google Shape;18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875" y="1085550"/>
            <a:ext cx="6179000" cy="3391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06666"/>
                </a:solidFill>
              </a:rPr>
              <a:t>Mental Health Form</a:t>
            </a:r>
            <a:endParaRPr b="1">
              <a:solidFill>
                <a:srgbClr val="E06666"/>
              </a:solidFill>
            </a:endParaRPr>
          </a:p>
        </p:txBody>
      </p:sp>
      <p:sp>
        <p:nvSpPr>
          <p:cNvPr id="194" name="Google Shape;194;p29"/>
          <p:cNvSpPr txBox="1"/>
          <p:nvPr>
            <p:ph idx="1" type="body"/>
          </p:nvPr>
        </p:nvSpPr>
        <p:spPr>
          <a:xfrm>
            <a:off x="252850" y="902300"/>
            <a:ext cx="8520600" cy="15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Uses jQuery checkbox radio collection for selecting a number from 1-10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Each fieldset has form validation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be 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implemented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the future: storing results into a database and using displaying them elsewhere on the site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Currently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using ajax to pull a random product from a json file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2640200"/>
            <a:ext cx="8839200" cy="172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06666"/>
                </a:solidFill>
              </a:rPr>
              <a:t>Other Helpful Resources</a:t>
            </a:r>
            <a:endParaRPr b="1">
              <a:solidFill>
                <a:srgbClr val="E06666"/>
              </a:solidFill>
            </a:endParaRPr>
          </a:p>
        </p:txBody>
      </p:sp>
      <p:sp>
        <p:nvSpPr>
          <p:cNvPr id="201" name="Google Shape;201;p30"/>
          <p:cNvSpPr txBox="1"/>
          <p:nvPr>
            <p:ph idx="1" type="body"/>
          </p:nvPr>
        </p:nvSpPr>
        <p:spPr>
          <a:xfrm>
            <a:off x="311700" y="1229875"/>
            <a:ext cx="3414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Contains links to apps and other websites that also help to relieve stress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hope our user is satisfied with 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their experience on our website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Google Shape;20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2900" y="1947825"/>
            <a:ext cx="5271100" cy="2963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06666"/>
                </a:solidFill>
              </a:rPr>
              <a:t>What We Used to Make Our Website</a:t>
            </a:r>
            <a:endParaRPr b="1">
              <a:solidFill>
                <a:srgbClr val="E0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3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HTML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CSS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JavaScript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JQuery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JQuery Ajax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JSON (to work with Ajax)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9" name="Google Shape;20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8125" y="1064950"/>
            <a:ext cx="4385875" cy="150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1"/>
          <p:cNvPicPr preferRelativeResize="0"/>
          <p:nvPr/>
        </p:nvPicPr>
        <p:blipFill rotWithShape="1">
          <a:blip r:embed="rId4">
            <a:alphaModFix/>
          </a:blip>
          <a:srcRect b="52963" l="0" r="0" t="0"/>
          <a:stretch/>
        </p:blipFill>
        <p:spPr>
          <a:xfrm>
            <a:off x="4883700" y="2948757"/>
            <a:ext cx="4260300" cy="19480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06666"/>
                </a:solidFill>
              </a:rPr>
              <a:t>Our Site</a:t>
            </a:r>
            <a:endParaRPr b="1">
              <a:solidFill>
                <a:srgbClr val="E06666"/>
              </a:solidFill>
            </a:endParaRPr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Our site is designed to help college students with their mental health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 interface is simplistic; pages can easily be accessed with links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Overall look of site is simplistic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have many pages that describe various ways to alleviate stress (relaxation products, motivational quotes, schedule planning, etc.)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have a mental health form/survey that asks users how they are doing and any products they like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There is also a page containing links to other resources that can help with stress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06666"/>
                </a:solidFill>
              </a:rPr>
              <a:t>Conclusion</a:t>
            </a:r>
            <a:endParaRPr b="1">
              <a:solidFill>
                <a:srgbClr val="E06666"/>
              </a:solidFill>
            </a:endParaRPr>
          </a:p>
        </p:txBody>
      </p:sp>
      <p:sp>
        <p:nvSpPr>
          <p:cNvPr id="216" name="Google Shape;216;p32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</a:t>
            </a:r>
            <a:r>
              <a:rPr i="1" lang="en">
                <a:latin typeface="Arial"/>
                <a:ea typeface="Arial"/>
                <a:cs typeface="Arial"/>
                <a:sym typeface="Arial"/>
              </a:rPr>
              <a:t>We are students, we know </a:t>
            </a:r>
            <a:r>
              <a:rPr i="1" lang="en">
                <a:latin typeface="Arial"/>
                <a:ea typeface="Arial"/>
                <a:cs typeface="Arial"/>
                <a:sym typeface="Arial"/>
              </a:rPr>
              <a:t>exactly</a:t>
            </a:r>
            <a:r>
              <a:rPr i="1" lang="en">
                <a:latin typeface="Arial"/>
                <a:ea typeface="Arial"/>
                <a:cs typeface="Arial"/>
                <a:sym typeface="Arial"/>
              </a:rPr>
              <a:t> how it feels when your academics can be greatly affected by your mental health</a:t>
            </a:r>
            <a:endParaRPr i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>
                <a:latin typeface="Arial"/>
                <a:ea typeface="Arial"/>
                <a:cs typeface="Arial"/>
                <a:sym typeface="Arial"/>
              </a:rPr>
              <a:t>-We wanted to create a website filled with positivity and motivation so that students can push through college day by day </a:t>
            </a:r>
            <a:endParaRPr i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>
                <a:latin typeface="Arial"/>
                <a:ea typeface="Arial"/>
                <a:cs typeface="Arial"/>
                <a:sym typeface="Arial"/>
              </a:rPr>
              <a:t>-We did a lot of research to make sure all of the information we provided was </a:t>
            </a:r>
            <a:r>
              <a:rPr i="1" lang="en">
                <a:latin typeface="Arial"/>
                <a:ea typeface="Arial"/>
                <a:cs typeface="Arial"/>
                <a:sym typeface="Arial"/>
              </a:rPr>
              <a:t>reliable</a:t>
            </a:r>
            <a:r>
              <a:rPr i="1" lang="en">
                <a:latin typeface="Arial"/>
                <a:ea typeface="Arial"/>
                <a:cs typeface="Arial"/>
                <a:sym typeface="Arial"/>
              </a:rPr>
              <a:t> and true</a:t>
            </a:r>
            <a:endParaRPr i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>
                <a:latin typeface="Arial"/>
                <a:ea typeface="Arial"/>
                <a:cs typeface="Arial"/>
                <a:sym typeface="Arial"/>
              </a:rPr>
              <a:t>-We hope users find our </a:t>
            </a:r>
            <a:r>
              <a:rPr i="1" lang="en">
                <a:latin typeface="Arial"/>
                <a:ea typeface="Arial"/>
                <a:cs typeface="Arial"/>
                <a:sym typeface="Arial"/>
              </a:rPr>
              <a:t>website a great resource to help improve their mental health</a:t>
            </a:r>
            <a:endParaRPr i="1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3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E06666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E06666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E06666"/>
                </a:solidFill>
              </a:rPr>
              <a:t>ANY QUESTIONS?</a:t>
            </a:r>
            <a:endParaRPr b="1" sz="3000">
              <a:solidFill>
                <a:srgbClr val="E06666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06666"/>
                </a:solidFill>
              </a:rPr>
              <a:t>Citations</a:t>
            </a:r>
            <a:endParaRPr b="1">
              <a:solidFill>
                <a:srgbClr val="E06666"/>
              </a:solidFill>
            </a:endParaRPr>
          </a:p>
        </p:txBody>
      </p:sp>
      <p:sp>
        <p:nvSpPr>
          <p:cNvPr id="227" name="Google Shape;227;p34"/>
          <p:cNvSpPr txBox="1"/>
          <p:nvPr>
            <p:ph idx="1" type="body"/>
          </p:nvPr>
        </p:nvSpPr>
        <p:spPr>
          <a:xfrm>
            <a:off x="235500" y="10774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355600" rtl="0" algn="l"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Amanda Loudin April 12, and Amanda Loudin. “Why You Should Eat Plant-Based Foods After a Workout, According to Dietitians.” </a:t>
            </a:r>
            <a:r>
              <a:rPr i="1"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EatingWell</a:t>
            </a: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12 Apr. 2021, </a:t>
            </a:r>
            <a:r>
              <a:rPr lang="en" sz="1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www.eatingwell.com/article/7898294/best-plant-post-workout-foods-according-to-dietitians/</a:t>
            </a: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“20 Foods That Can Help Relieve Stress.” </a:t>
            </a:r>
            <a:r>
              <a:rPr i="1"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Health.com</a:t>
            </a: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www.health.com/food/stress-relieving-foods?slide=5829212e-a7da-48b1-a33c-ccd285a25afb#5829212e-a7da-48b1-a33c-ccd285a25afb</a:t>
            </a: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Willard, Haley. “5 Drinks That Reduce Stress (Slideshow).” </a:t>
            </a:r>
            <a:r>
              <a:rPr i="1"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Daily Meal</a:t>
            </a: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The Daily Meal, 14 Nov. 2013, </a:t>
            </a:r>
            <a:r>
              <a:rPr lang="en" sz="1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www.thedailymeal.com/drink/5-drinks-reduce-stress-slideshow/slide-3</a:t>
            </a: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Siegel, Kalah, et al. “10 Best Foods to Fight Off Stress: Everyday Health.” </a:t>
            </a:r>
            <a:r>
              <a:rPr i="1"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EverydayHealth.com</a:t>
            </a: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www.everydayhealth.com/diet-nutrition-pictures/how-to-reduce-stress-with-diet.aspx</a:t>
            </a: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Broggini, Isabella. “The 12 Best Stress Relief Products of 2021, According to Our Editors.” </a:t>
            </a: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Verywell Mind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27 Dec. 2020,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www.verywellmind.com/best-stress-relief-products-5087253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“Inspirational Quotes to Help You Stay Motivated Through College.” </a:t>
            </a: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 to Independence University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www.independence.edu/blog/inspiring-quotes-to-stay-motivated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Bhatt, Ananya, et al. “190 Inspirational and Motivational Quotes For Students In College.” </a:t>
            </a: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Random Vibez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22 Oct. 2019,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9"/>
              </a:rPr>
              <a:t>www.therandomvibez.com/1inspirational-quotes-for-students-in-college/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55600" rtl="0" algn="l"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t/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06666"/>
                </a:solidFill>
              </a:rPr>
              <a:t>Citations (continued)</a:t>
            </a:r>
            <a:endParaRPr/>
          </a:p>
        </p:txBody>
      </p:sp>
      <p:sp>
        <p:nvSpPr>
          <p:cNvPr id="233" name="Google Shape;233;p3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57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“College Student Mental Health Statistics – 2021.” </a:t>
            </a: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Admissionsly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2021,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https://admissionsly.com/college-student-mental-health-statistics/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Accessed 26 April 2021.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“Survey of College Student Mental Health in 2020.” </a:t>
            </a: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Jed Foundation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22 October 2020,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https://www.jedfoundation.org/survey-of-college-student-mental-health-in-2020/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Accessed 26 April 2021.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Vuleta, Branka. “23 Alarming College Student Mental Health Statistics.” </a:t>
            </a: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To Become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12 April 2021,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https://whattobecome.com/blog/college-student-mental-health-statistics/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Accessed 26 April 2021.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06666"/>
                </a:solidFill>
              </a:rPr>
              <a:t>Mock-Up Plan </a:t>
            </a:r>
            <a:endParaRPr/>
          </a:p>
        </p:txBody>
      </p:sp>
      <p:sp>
        <p:nvSpPr>
          <p:cNvPr id="98" name="Google Shape;98;p1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User interface was designed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Contained most of main content on site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Homepage design stayed consistent between plan and implementation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Designs of other pages were changed to match the overall design of the site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Overall, our project delivers on everything that the mock-up plan details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500" y="103425"/>
            <a:ext cx="3029226" cy="1648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51325" y="103425"/>
            <a:ext cx="3260951" cy="17748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97875" y="184675"/>
            <a:ext cx="2400450" cy="1612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6500" y="2089425"/>
            <a:ext cx="2400450" cy="189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686199" y="2089425"/>
            <a:ext cx="2222112" cy="189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282700" y="1985375"/>
            <a:ext cx="2161283" cy="189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375" y="463400"/>
            <a:ext cx="3641724" cy="3162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9150" y="463400"/>
            <a:ext cx="3601462" cy="3162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06666"/>
                </a:solidFill>
              </a:rPr>
              <a:t>Navigation</a:t>
            </a:r>
            <a:endParaRPr b="1">
              <a:solidFill>
                <a:srgbClr val="E06666"/>
              </a:solidFill>
            </a:endParaRPr>
          </a:p>
        </p:txBody>
      </p:sp>
      <p:sp>
        <p:nvSpPr>
          <p:cNvPr id="120" name="Google Shape;120;p18"/>
          <p:cNvSpPr txBox="1"/>
          <p:nvPr>
            <p:ph idx="1" type="body"/>
          </p:nvPr>
        </p:nvSpPr>
        <p:spPr>
          <a:xfrm>
            <a:off x="311700" y="1229875"/>
            <a:ext cx="31947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Homepage:</a:t>
            </a:r>
            <a:endParaRPr b="1"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Random motivational quote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Link bar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Site Description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Common Tips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1" name="Google Shape;121;p18"/>
          <p:cNvPicPr preferRelativeResize="0"/>
          <p:nvPr/>
        </p:nvPicPr>
        <p:blipFill rotWithShape="1">
          <a:blip r:embed="rId3">
            <a:alphaModFix/>
          </a:blip>
          <a:srcRect b="6974" l="0" r="0" t="10292"/>
          <a:stretch/>
        </p:blipFill>
        <p:spPr>
          <a:xfrm>
            <a:off x="3290150" y="2174676"/>
            <a:ext cx="5853850" cy="2722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06666"/>
                </a:solidFill>
              </a:rPr>
              <a:t>Navigation (continued)</a:t>
            </a:r>
            <a:endParaRPr b="1">
              <a:solidFill>
                <a:srgbClr val="E06666"/>
              </a:solidFill>
            </a:endParaRPr>
          </a:p>
        </p:txBody>
      </p:sp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Stress Alleviation Categories:</a:t>
            </a:r>
            <a:endParaRPr b="1"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Links to various pages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Return link to homepage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8" name="Google Shape;128;p19"/>
          <p:cNvPicPr preferRelativeResize="0"/>
          <p:nvPr/>
        </p:nvPicPr>
        <p:blipFill rotWithShape="1">
          <a:blip r:embed="rId3">
            <a:alphaModFix/>
          </a:blip>
          <a:srcRect b="6261" l="0" r="0" t="10028"/>
          <a:stretch/>
        </p:blipFill>
        <p:spPr>
          <a:xfrm>
            <a:off x="3832400" y="2071025"/>
            <a:ext cx="5311599" cy="282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06666"/>
                </a:solidFill>
              </a:rPr>
              <a:t>Mental Health Statistics</a:t>
            </a:r>
            <a:endParaRPr b="1">
              <a:solidFill>
                <a:srgbClr val="E06666"/>
              </a:solidFill>
            </a:endParaRPr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311700" y="1229875"/>
            <a:ext cx="40377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Contains various statistics regarding mental health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Each statistic is displayed in a custom pie chart (using the Google Charts API)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Sources for the statistics are linked above the charts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5" name="Google Shape;135;p20"/>
          <p:cNvPicPr preferRelativeResize="0"/>
          <p:nvPr/>
        </p:nvPicPr>
        <p:blipFill rotWithShape="1">
          <a:blip r:embed="rId3">
            <a:alphaModFix/>
          </a:blip>
          <a:srcRect b="2400" l="0" r="0" t="0"/>
          <a:stretch/>
        </p:blipFill>
        <p:spPr>
          <a:xfrm>
            <a:off x="4349400" y="1229875"/>
            <a:ext cx="4571999" cy="23240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1"/>
          <p:cNvSpPr txBox="1"/>
          <p:nvPr>
            <p:ph type="title"/>
          </p:nvPr>
        </p:nvSpPr>
        <p:spPr>
          <a:xfrm>
            <a:off x="311700" y="129875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E06666"/>
                </a:solidFill>
              </a:rPr>
              <a:t>Daily Quotes</a:t>
            </a:r>
            <a:endParaRPr b="1">
              <a:solidFill>
                <a:srgbClr val="E06666"/>
              </a:solidFill>
            </a:endParaRPr>
          </a:p>
        </p:txBody>
      </p:sp>
      <p:sp>
        <p:nvSpPr>
          <p:cNvPr id="141" name="Google Shape;141;p21"/>
          <p:cNvSpPr txBox="1"/>
          <p:nvPr>
            <p:ph idx="1" type="body"/>
          </p:nvPr>
        </p:nvSpPr>
        <p:spPr>
          <a:xfrm>
            <a:off x="311700" y="6920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Students can read these q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uotes 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themselves 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Students have the choice of reading these quotes at anytime of the day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-"/>
            </a:pP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Morning, afternoon, night, or during stressful times</a:t>
            </a:r>
            <a:endParaRPr i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7000" y="2202000"/>
            <a:ext cx="4753900" cy="2609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